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10"/>
  </p:notesMasterIdLst>
  <p:sldIdLst>
    <p:sldId id="256" r:id="rId2"/>
    <p:sldId id="257" r:id="rId3"/>
    <p:sldId id="266" r:id="rId4"/>
    <p:sldId id="262" r:id="rId5"/>
    <p:sldId id="268" r:id="rId6"/>
    <p:sldId id="269" r:id="rId7"/>
    <p:sldId id="271" r:id="rId8"/>
    <p:sldId id="270"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6743" userDrawn="1">
          <p15:clr>
            <a:srgbClr val="A4A3A4"/>
          </p15:clr>
        </p15:guide>
        <p15:guide id="3" pos="6176" userDrawn="1">
          <p15:clr>
            <a:srgbClr val="A4A3A4"/>
          </p15:clr>
        </p15:guide>
        <p15:guide id="4" orient="horz" pos="1344"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48"/>
    <p:restoredTop sz="96327"/>
  </p:normalViewPr>
  <p:slideViewPr>
    <p:cSldViewPr snapToGrid="0" showGuides="1">
      <p:cViewPr varScale="1">
        <p:scale>
          <a:sx n="74" d="100"/>
          <a:sy n="74" d="100"/>
        </p:scale>
        <p:origin x="72" y="254"/>
      </p:cViewPr>
      <p:guideLst>
        <p:guide orient="horz" pos="1162"/>
        <p:guide pos="6743"/>
        <p:guide pos="6176"/>
        <p:guide orient="horz" pos="1344"/>
        <p:guide orient="horz" pos="3997"/>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גיליון1!$B$1</c:f>
              <c:strCache>
                <c:ptCount val="1"/>
                <c:pt idx="0">
                  <c:v>סידרה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7F54-A649-AB8D-A85B946272FA}"/>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7F54-A649-AB8D-A85B946272FA}"/>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7F54-A649-AB8D-A85B946272FA}"/>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7F54-A649-AB8D-A85B946272FA}"/>
              </c:ext>
            </c:extLst>
          </c:dPt>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9-7F54-A649-AB8D-A85B946272FA}"/>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B-7F54-A649-AB8D-A85B946272FA}"/>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D-7F54-A649-AB8D-A85B946272FA}"/>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F-7F54-A649-AB8D-A85B946272FA}"/>
              </c:ext>
            </c:extLst>
          </c:dPt>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1-7F54-A649-AB8D-A85B946272FA}"/>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3-7F54-A649-AB8D-A85B946272FA}"/>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5-7F54-A649-AB8D-A85B946272FA}"/>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7-7F54-A649-AB8D-A85B946272FA}"/>
              </c:ext>
            </c:extLst>
          </c:dPt>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2">
                <a:tint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spPr>
            <a:solidFill>
              <a:schemeClr val="accent2"/>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spPr>
            <a:solidFill>
              <a:schemeClr val="accent2">
                <a:shade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dLbls>
        <c:gapWidth val="199"/>
        <c:axId val="930112751"/>
        <c:axId val="982460895"/>
      </c:barChart>
      <c:catAx>
        <c:axId val="93011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982460895"/>
        <c:crosses val="autoZero"/>
        <c:auto val="1"/>
        <c:lblAlgn val="ctr"/>
        <c:lblOffset val="100"/>
        <c:noMultiLvlLbl val="0"/>
      </c:catAx>
      <c:valAx>
        <c:axId val="9824608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93011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41FA12-AFAF-C64F-BCD9-42C98846694D}" type="datetimeFigureOut">
              <a:rPr lang="he-IL" smtClean="0"/>
              <a:t>י"ג/שבט/תשפ"ד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A1688F-B466-7A4C-8F3E-17D2A85EF135}" type="slidenum">
              <a:rPr lang="he-IL" smtClean="0"/>
              <a:t>‹#›</a:t>
            </a:fld>
            <a:endParaRPr lang="he-IL"/>
          </a:p>
        </p:txBody>
      </p:sp>
    </p:spTree>
    <p:extLst>
      <p:ext uri="{BB962C8B-B14F-4D97-AF65-F5344CB8AC3E}">
        <p14:creationId xmlns:p14="http://schemas.microsoft.com/office/powerpoint/2010/main" val="2366118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D7769-F31C-ECFE-C7B2-94BB6353B7E0}"/>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8D90E4-0EB0-F2E3-7FAE-3DB7F3E520B2}"/>
              </a:ext>
            </a:extLst>
          </p:cNvPr>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508503-ACBA-389D-9BBE-2643E6C83B11}"/>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45FC6617-3F90-863F-9275-57ADA200CAC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B4124FC-9994-2D63-1093-E8EF16D975C4}"/>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7700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D873D3-05FC-5DF0-43AF-37D7836618D6}"/>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FA436F-3157-7C1A-E45A-2B6D30B0330D}"/>
              </a:ext>
            </a:extLst>
          </p:cNvPr>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7C9AC3-2B25-6F67-C6F0-8F7DE72F004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6E9EE2E3-6B1B-D5AC-9B62-84D70F51A23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2251D9-210E-31DA-5D59-10E6113BAF53}"/>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873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8753D6-1B0E-1004-2F2C-1DEEA389171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78F318-3E84-99FC-E8E1-54DF95CD513E}"/>
              </a:ext>
            </a:extLst>
          </p:cNvPr>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BCD96D-9E02-F4A6-5EBB-54401FD79B2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23CC80A-DF4A-25ED-C652-6D62CA5411D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F7D0188-E4DB-F040-83BF-6E84FF95CA70}"/>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5374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ABFC8-E225-B0C8-EF66-76BF0653B7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FE45A9-6463-D4D9-47B3-7D2AE0490B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AB8D42-B2A2-C09D-83D1-B0DD0048B3A2}"/>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B4D21C5-E032-8C9D-6BCA-6416C0B7055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4FA036AA-F651-1115-A03E-0C74A888F5A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7778F-3514-8B62-CD47-F54A4790292B}"/>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6FE0E2-E5C7-DBAA-673C-3F7957093150}"/>
              </a:ext>
            </a:extLst>
          </p:cNvPr>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DE7A7CF-C807-8CDA-C421-368E0DA40510}"/>
              </a:ext>
            </a:extLst>
          </p:cNvPr>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FC7C671-2DC1-750E-61DD-5AD7482DAA9A}"/>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9B641068-0AA2-B8DE-E67B-530B7B369F2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CACC6C3F-383A-6586-2277-C8AD7C70F7E8}"/>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8500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F953DE-F193-43AF-79A7-6A77B55FE59B}"/>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FFC868-6DED-03B8-666A-8F7535FC02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6E6DB-98CF-C323-3A7E-1E1D27EF664F}"/>
              </a:ext>
            </a:extLst>
          </p:cNvPr>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89C3B0A-F270-860C-796C-CFECE2AB18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D0D40C7-54A8-0632-E7D2-3B5F7206F8AE}"/>
              </a:ext>
            </a:extLst>
          </p:cNvPr>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3E8ADAF-FC55-143F-E726-A508EDC4D806}"/>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8" name="מציין מיקום של כותרת תחתונה 7">
            <a:extLst>
              <a:ext uri="{FF2B5EF4-FFF2-40B4-BE49-F238E27FC236}">
                <a16:creationId xmlns:a16="http://schemas.microsoft.com/office/drawing/2014/main" id="{72F84F34-106D-1D89-1D71-157CD9054D9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89BD0B4A-261E-E4D8-3943-46BBED978892}"/>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5179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988DE-7DCD-91DF-554B-BBF31C8BFCF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AF5A715-B5C6-C5FE-003E-A56D97C9B87C}"/>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4" name="מציין מיקום של כותרת תחתונה 3">
            <a:extLst>
              <a:ext uri="{FF2B5EF4-FFF2-40B4-BE49-F238E27FC236}">
                <a16:creationId xmlns:a16="http://schemas.microsoft.com/office/drawing/2014/main" id="{96255737-166D-5D1A-E241-95FA34A7223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DBF190F3-17A6-C4FD-3EF2-D57350549D8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4056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B8F73-41E4-D908-A69B-56115AFB5527}"/>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3" name="מציין מיקום של כותרת תחתונה 2">
            <a:extLst>
              <a:ext uri="{FF2B5EF4-FFF2-40B4-BE49-F238E27FC236}">
                <a16:creationId xmlns:a16="http://schemas.microsoft.com/office/drawing/2014/main" id="{D4CAB73B-37DB-CEAE-8F67-35CFB2CFD4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מציין מיקום של מספר שקופית 3">
            <a:extLst>
              <a:ext uri="{FF2B5EF4-FFF2-40B4-BE49-F238E27FC236}">
                <a16:creationId xmlns:a16="http://schemas.microsoft.com/office/drawing/2014/main" id="{DB20946A-4C47-F763-8604-8BEA2743E856}"/>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077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5F59A-ED93-2690-7261-9EDAE908B5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AB72F4E-0555-8D47-CE47-C7130DAE3C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A6A26C-8EA5-DE17-D755-B66869AC9E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2158F9-8361-BEA8-8E32-268BA0338723}"/>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33F28B89-BE54-D19C-0394-E389DF7E6DB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BBE51B01-3E4E-6150-A275-F17014A3F23B}"/>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994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03815F-D255-FD10-42EA-7FB863927E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1DE86FC-CCB1-E112-F0BB-83EACB1550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4C0D41D-F975-905A-56D2-46593B887B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FA7CC0-DF5F-F8E0-0164-DDD3F5520B0E}"/>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8CBEB0EB-12C9-E699-D627-6B07FA56517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AF8D0CEB-FCC8-D5E6-E2CC-BF63508C682A}"/>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05501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5DC0123-C2E6-5AE3-D91D-635A3726145B}"/>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8C8B0A-39CB-B5FA-2947-D9128997A47E}"/>
              </a:ext>
            </a:extLst>
          </p:cNvPr>
          <p:cNvSpPr txBox="1"/>
          <p:nvPr/>
        </p:nvSpPr>
        <p:spPr>
          <a:xfrm>
            <a:off x="0" y="2992884"/>
            <a:ext cx="12192000" cy="1200329"/>
          </a:xfrm>
          <a:prstGeom prst="rect">
            <a:avLst/>
          </a:prstGeom>
          <a:noFill/>
        </p:spPr>
        <p:txBody>
          <a:bodyPr wrap="square">
            <a:spAutoFit/>
          </a:bodyPr>
          <a:lstStyle/>
          <a:p>
            <a:pPr algn="ctr"/>
            <a:r>
              <a:rPr lang="he-IL" sz="7200" b="1" dirty="0">
                <a:solidFill>
                  <a:srgbClr val="75325C"/>
                </a:solidFill>
                <a:latin typeface="Calibri" panose="020F0502020204030204" pitchFamily="34" charset="0"/>
                <a:cs typeface="Calibri" panose="020F0502020204030204" pitchFamily="34" charset="0"/>
              </a:rPr>
              <a:t>הכותרת שלך כאן</a:t>
            </a:r>
          </a:p>
        </p:txBody>
      </p:sp>
      <p:sp>
        <p:nvSpPr>
          <p:cNvPr id="8" name="תיבת טקסט 7">
            <a:extLst>
              <a:ext uri="{FF2B5EF4-FFF2-40B4-BE49-F238E27FC236}">
                <a16:creationId xmlns:a16="http://schemas.microsoft.com/office/drawing/2014/main" id="{7090C040-EFFD-F9E4-EB79-5C7A835B2CE2}"/>
              </a:ext>
            </a:extLst>
          </p:cNvPr>
          <p:cNvSpPr txBox="1"/>
          <p:nvPr/>
        </p:nvSpPr>
        <p:spPr>
          <a:xfrm>
            <a:off x="0" y="4158294"/>
            <a:ext cx="12192000" cy="523220"/>
          </a:xfrm>
          <a:prstGeom prst="rect">
            <a:avLst/>
          </a:prstGeom>
          <a:noFill/>
        </p:spPr>
        <p:txBody>
          <a:bodyPr wrap="square">
            <a:spAutoFit/>
          </a:bodyPr>
          <a:lstStyle/>
          <a:p>
            <a:pPr marL="0" algn="ctr" defTabSz="914400" rtl="0" eaLnBrk="1" latinLnBrk="0" hangingPunct="1"/>
            <a:r>
              <a:rPr lang="he-IL" sz="2800" dirty="0">
                <a:solidFill>
                  <a:srgbClr val="75325C"/>
                </a:solidFill>
                <a:latin typeface="Calibri Light" panose="020F0302020204030204" pitchFamily="34" charset="0"/>
                <a:cs typeface="Calibri Light" panose="020F0302020204030204" pitchFamily="34" charset="0"/>
              </a:rPr>
              <a:t>החוג למדעי המחשב | ד״ר ישראלה ישראלה</a:t>
            </a:r>
          </a:p>
        </p:txBody>
      </p:sp>
    </p:spTree>
    <p:extLst>
      <p:ext uri="{BB962C8B-B14F-4D97-AF65-F5344CB8AC3E}">
        <p14:creationId xmlns:p14="http://schemas.microsoft.com/office/powerpoint/2010/main" val="9326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1C36747-7BC7-5808-8B86-4E0A84F8C688}"/>
              </a:ext>
            </a:extLst>
          </p:cNvPr>
          <p:cNvPicPr>
            <a:picLocks noChangeAspect="1"/>
          </p:cNvPicPr>
          <p:nvPr/>
        </p:nvPicPr>
        <p:blipFill>
          <a:blip r:embed="rId3"/>
          <a:stretch>
            <a:fillRect/>
          </a:stretch>
        </p:blipFill>
        <p:spPr>
          <a:xfrm>
            <a:off x="672" y="0"/>
            <a:ext cx="12190656" cy="6858000"/>
          </a:xfrm>
          <a:prstGeom prst="rect">
            <a:avLst/>
          </a:prstGeom>
        </p:spPr>
      </p:pic>
      <p:sp>
        <p:nvSpPr>
          <p:cNvPr id="13" name="תיבת טקסט 12">
            <a:extLst>
              <a:ext uri="{FF2B5EF4-FFF2-40B4-BE49-F238E27FC236}">
                <a16:creationId xmlns:a16="http://schemas.microsoft.com/office/drawing/2014/main" id="{C4A76A09-EE0C-2C96-227B-EAA5E5D235D3}"/>
              </a:ext>
            </a:extLst>
          </p:cNvPr>
          <p:cNvSpPr txBox="1"/>
          <p:nvPr/>
        </p:nvSpPr>
        <p:spPr>
          <a:xfrm>
            <a:off x="454676" y="1080445"/>
            <a:ext cx="102362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14" name="תיבת טקסט 13">
            <a:extLst>
              <a:ext uri="{FF2B5EF4-FFF2-40B4-BE49-F238E27FC236}">
                <a16:creationId xmlns:a16="http://schemas.microsoft.com/office/drawing/2014/main" id="{C17658C3-4B67-C12B-7356-CBD10F116C3B}"/>
              </a:ext>
            </a:extLst>
          </p:cNvPr>
          <p:cNvSpPr txBox="1"/>
          <p:nvPr/>
        </p:nvSpPr>
        <p:spPr>
          <a:xfrm>
            <a:off x="2603313" y="2133600"/>
            <a:ext cx="7201087" cy="2246769"/>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פִסקה היא רצף של מספר משפטים. הפסקה משמשת להצגתו ולפיתוחו של רעיון מצומצם אחד, שהקורא מסוגל לקולטו בזמן קצר. לפסקה אין כותרת, אך היא מתחילה בשורה חדשה, ולכן מופרדת היטב, מבחינה ויזואלית, מהפסקה הקודמת. ההפרדה הוויזואלית בין פסקה לפסקה מודיעה לקורא על התחלתו של עניין חדש, ומספקת לו תמונה ראשונית של היקף הקטע שעליו לקרוא עד להשלמת קליטתו של הרעיון המובע בפסקה. גם לכותב מסייעת ההפרדה להבחין שמדובר ברעיון נפרד, שאותו עליו לפתח.</a:t>
            </a:r>
          </a:p>
        </p:txBody>
      </p:sp>
      <p:sp>
        <p:nvSpPr>
          <p:cNvPr id="16" name="תיבת טקסט 15">
            <a:extLst>
              <a:ext uri="{FF2B5EF4-FFF2-40B4-BE49-F238E27FC236}">
                <a16:creationId xmlns:a16="http://schemas.microsoft.com/office/drawing/2014/main" id="{B12AC3B7-A74A-6BE4-5705-FC8639768D84}"/>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spTree>
    <p:extLst>
      <p:ext uri="{BB962C8B-B14F-4D97-AF65-F5344CB8AC3E}">
        <p14:creationId xmlns:p14="http://schemas.microsoft.com/office/powerpoint/2010/main" val="15979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E31DD24-7626-5300-C55C-3E7884FC45DE}"/>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598752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תיבת טקסט 12">
            <a:extLst>
              <a:ext uri="{FF2B5EF4-FFF2-40B4-BE49-F238E27FC236}">
                <a16:creationId xmlns:a16="http://schemas.microsoft.com/office/drawing/2014/main" id="{C4A76A09-EE0C-2C96-227B-EAA5E5D235D3}"/>
              </a:ext>
            </a:extLst>
          </p:cNvPr>
          <p:cNvSpPr txBox="1"/>
          <p:nvPr/>
        </p:nvSpPr>
        <p:spPr>
          <a:xfrm>
            <a:off x="472440" y="2659559"/>
            <a:ext cx="54864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8068235" y="6400797"/>
            <a:ext cx="2212786" cy="0"/>
          </a:xfrm>
          <a:prstGeom prst="line">
            <a:avLst/>
          </a:prstGeom>
          <a:ln w="19050" cap="flat" cmpd="sng" algn="ctr">
            <a:solidFill>
              <a:srgbClr val="75325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קלט ידני 2">
            <a:extLst>
              <a:ext uri="{FF2B5EF4-FFF2-40B4-BE49-F238E27FC236}">
                <a16:creationId xmlns:a16="http://schemas.microsoft.com/office/drawing/2014/main" id="{12BDAD4A-42CB-0BBD-6B0F-D12FCDAB892D}"/>
              </a:ext>
            </a:extLst>
          </p:cNvPr>
          <p:cNvSpPr/>
          <p:nvPr/>
        </p:nvSpPr>
        <p:spPr>
          <a:xfrm rot="16200000">
            <a:off x="5691239" y="404761"/>
            <a:ext cx="6905522" cy="6096000"/>
          </a:xfrm>
          <a:prstGeom prst="flowChartManualInput">
            <a:avLst/>
          </a:pr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CDC30C16-B0F3-028C-BE29-1D600E5053BB}"/>
              </a:ext>
            </a:extLst>
          </p:cNvPr>
          <p:cNvSpPr txBox="1"/>
          <p:nvPr/>
        </p:nvSpPr>
        <p:spPr>
          <a:xfrm>
            <a:off x="1325881" y="3585726"/>
            <a:ext cx="4193092" cy="1015663"/>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יש לסדר את הטקסט שלכם, כך שלא יעלה על התמונה. כדאי שטקסט עם תמונה יהיה קצר, ענייני לא יותר משני משפטים.</a:t>
            </a:r>
          </a:p>
        </p:txBody>
      </p:sp>
    </p:spTree>
    <p:extLst>
      <p:ext uri="{BB962C8B-B14F-4D97-AF65-F5344CB8AC3E}">
        <p14:creationId xmlns:p14="http://schemas.microsoft.com/office/powerpoint/2010/main" val="26191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F8509FD3-89E8-C93F-1430-58824381E6A6}"/>
              </a:ext>
            </a:extLst>
          </p:cNvPr>
          <p:cNvPicPr>
            <a:picLocks noChangeAspect="1"/>
          </p:cNvPicPr>
          <p:nvPr/>
        </p:nvPicPr>
        <p:blipFill>
          <a:blip r:embed="rId3"/>
          <a:stretch>
            <a:fillRect/>
          </a:stretch>
        </p:blipFill>
        <p:spPr>
          <a:xfrm>
            <a:off x="672" y="0"/>
            <a:ext cx="12190656" cy="6858000"/>
          </a:xfrm>
          <a:prstGeom prst="rect">
            <a:avLst/>
          </a:prstGeom>
        </p:spPr>
      </p:pic>
      <p:sp>
        <p:nvSpPr>
          <p:cNvPr id="14" name="תיבת טקסט 13">
            <a:extLst>
              <a:ext uri="{FF2B5EF4-FFF2-40B4-BE49-F238E27FC236}">
                <a16:creationId xmlns:a16="http://schemas.microsoft.com/office/drawing/2014/main" id="{4581F287-1A93-EC17-3DD3-8FB154E2669E}"/>
              </a:ext>
            </a:extLst>
          </p:cNvPr>
          <p:cNvSpPr txBox="1"/>
          <p:nvPr/>
        </p:nvSpPr>
        <p:spPr>
          <a:xfrm>
            <a:off x="8007830" y="3685580"/>
            <a:ext cx="3385671" cy="1938992"/>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התפתחות היסטורית: </a:t>
            </a:r>
            <a:r>
              <a:rPr lang="he-IL" sz="2000" dirty="0">
                <a:solidFill>
                  <a:srgbClr val="75325C"/>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75325C"/>
                </a:solidFill>
                <a:effectLst/>
                <a:latin typeface="Calibri Light" panose="020F0302020204030204" pitchFamily="34" charset="0"/>
                <a:cs typeface="Calibri Light" panose="020F0302020204030204" pitchFamily="34" charset="0"/>
              </a:rPr>
            </a:br>
            <a:endParaRPr lang="he-IL" sz="2000" dirty="0">
              <a:solidFill>
                <a:srgbClr val="75325C"/>
              </a:solidFill>
              <a:effectLst/>
              <a:latin typeface="Calibri Light" panose="020F0302020204030204" pitchFamily="34" charset="0"/>
              <a:cs typeface="Calibri Light" panose="020F0302020204030204" pitchFamily="34" charset="0"/>
            </a:endParaRPr>
          </a:p>
          <a:p>
            <a:pPr rtl="0"/>
            <a:endParaRPr lang="he-IL" sz="2000" dirty="0">
              <a:solidFill>
                <a:srgbClr val="75325C"/>
              </a:solidFill>
              <a:latin typeface="Calibri Light" panose="020F0302020204030204" pitchFamily="34" charset="0"/>
              <a:cs typeface="Calibri Light" panose="020F0302020204030204" pitchFamily="34" charset="0"/>
            </a:endParaRPr>
          </a:p>
        </p:txBody>
      </p:sp>
      <p:sp>
        <p:nvSpPr>
          <p:cNvPr id="2" name="תיבת טקסט 1">
            <a:extLst>
              <a:ext uri="{FF2B5EF4-FFF2-40B4-BE49-F238E27FC236}">
                <a16:creationId xmlns:a16="http://schemas.microsoft.com/office/drawing/2014/main" id="{3AE218BE-983E-DC6E-72B8-B9DAC3C6C8A3}"/>
              </a:ext>
            </a:extLst>
          </p:cNvPr>
          <p:cNvSpPr txBox="1"/>
          <p:nvPr/>
        </p:nvSpPr>
        <p:spPr>
          <a:xfrm>
            <a:off x="4421948" y="3685580"/>
            <a:ext cx="3385671" cy="1015663"/>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פסקה תיאורית: </a:t>
            </a:r>
            <a:r>
              <a:rPr lang="he-IL" sz="2000" dirty="0">
                <a:solidFill>
                  <a:srgbClr val="75325C"/>
                </a:solidFill>
                <a:latin typeface="Calibri Light" panose="020F0302020204030204" pitchFamily="34" charset="0"/>
                <a:cs typeface="Calibri Light" panose="020F0302020204030204" pitchFamily="34" charset="0"/>
              </a:rPr>
              <a:t>פסקה זו מספקת תיאור של מושג, חפץ, סעיף בחוק וכדומה.</a:t>
            </a:r>
          </a:p>
        </p:txBody>
      </p:sp>
      <p:sp>
        <p:nvSpPr>
          <p:cNvPr id="3" name="תיבת טקסט 2">
            <a:extLst>
              <a:ext uri="{FF2B5EF4-FFF2-40B4-BE49-F238E27FC236}">
                <a16:creationId xmlns:a16="http://schemas.microsoft.com/office/drawing/2014/main" id="{189C96C7-511F-A5EA-1A52-2A0767B9772E}"/>
              </a:ext>
            </a:extLst>
          </p:cNvPr>
          <p:cNvSpPr txBox="1"/>
          <p:nvPr/>
        </p:nvSpPr>
        <p:spPr>
          <a:xfrm>
            <a:off x="746419" y="3685580"/>
            <a:ext cx="3385671" cy="1938992"/>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פסקת תמיכה: </a:t>
            </a:r>
            <a:r>
              <a:rPr lang="he-IL" sz="2000" dirty="0">
                <a:solidFill>
                  <a:srgbClr val="75325C"/>
                </a:solidFill>
                <a:latin typeface="Calibri Light" panose="020F0302020204030204" pitchFamily="34" charset="0"/>
                <a:cs typeface="Calibri Light" panose="020F0302020204030204" pitchFamily="34" charset="0"/>
              </a:rPr>
              <a:t>פסקה זו מתחילה בטענה מסוימת, והמשכה הוא משפטים המפרטים ומוכיחים טענה זו.</a:t>
            </a:r>
            <a:br>
              <a:rPr lang="he-IL" sz="2000" dirty="0">
                <a:solidFill>
                  <a:srgbClr val="75325C"/>
                </a:solidFill>
                <a:latin typeface="Calibri Light" panose="020F0302020204030204" pitchFamily="34" charset="0"/>
                <a:cs typeface="Calibri Light" panose="020F0302020204030204" pitchFamily="34" charset="0"/>
              </a:rPr>
            </a:br>
            <a:endParaRPr lang="he-IL" sz="2000" dirty="0">
              <a:solidFill>
                <a:srgbClr val="75325C"/>
              </a:solidFill>
              <a:latin typeface="Calibri Light" panose="020F0302020204030204" pitchFamily="34" charset="0"/>
              <a:cs typeface="Calibri Light" panose="020F0302020204030204" pitchFamily="34" charset="0"/>
            </a:endParaRPr>
          </a:p>
          <a:p>
            <a:endParaRPr lang="he-IL" sz="2000" dirty="0">
              <a:solidFill>
                <a:srgbClr val="75325C"/>
              </a:solidFill>
              <a:latin typeface="Calibri Light" panose="020F0302020204030204" pitchFamily="34" charset="0"/>
              <a:cs typeface="Calibri Light" panose="020F0302020204030204" pitchFamily="34" charset="0"/>
            </a:endParaRPr>
          </a:p>
        </p:txBody>
      </p:sp>
      <p:sp>
        <p:nvSpPr>
          <p:cNvPr id="4" name="תיבת טקסט 3">
            <a:extLst>
              <a:ext uri="{FF2B5EF4-FFF2-40B4-BE49-F238E27FC236}">
                <a16:creationId xmlns:a16="http://schemas.microsoft.com/office/drawing/2014/main" id="{E50DF1F5-3EF9-8D86-8839-DA3C524C7124}"/>
              </a:ext>
            </a:extLst>
          </p:cNvPr>
          <p:cNvSpPr txBox="1"/>
          <p:nvPr/>
        </p:nvSpPr>
        <p:spPr>
          <a:xfrm>
            <a:off x="2851430" y="2240187"/>
            <a:ext cx="1011718" cy="1323439"/>
          </a:xfrm>
          <a:prstGeom prst="rect">
            <a:avLst/>
          </a:prstGeom>
          <a:noFill/>
        </p:spPr>
        <p:txBody>
          <a:bodyPr wrap="square">
            <a:spAutoFit/>
          </a:bodyPr>
          <a:lstStyle/>
          <a:p>
            <a:r>
              <a:rPr lang="he-IL" sz="8000" dirty="0">
                <a:solidFill>
                  <a:srgbClr val="75325C"/>
                </a:solidFill>
                <a:latin typeface="Calibri Light" panose="020F0302020204030204" pitchFamily="34" charset="0"/>
                <a:cs typeface="Calibri Light" panose="020F0302020204030204" pitchFamily="34" charset="0"/>
              </a:rPr>
              <a:t>3</a:t>
            </a:r>
          </a:p>
        </p:txBody>
      </p:sp>
      <p:sp>
        <p:nvSpPr>
          <p:cNvPr id="5" name="תיבת טקסט 4">
            <a:extLst>
              <a:ext uri="{FF2B5EF4-FFF2-40B4-BE49-F238E27FC236}">
                <a16:creationId xmlns:a16="http://schemas.microsoft.com/office/drawing/2014/main" id="{8FC29ADD-972A-0126-E489-E60E72C7AE30}"/>
              </a:ext>
            </a:extLst>
          </p:cNvPr>
          <p:cNvSpPr txBox="1"/>
          <p:nvPr/>
        </p:nvSpPr>
        <p:spPr>
          <a:xfrm>
            <a:off x="6576312" y="2256155"/>
            <a:ext cx="1011718" cy="1323439"/>
          </a:xfrm>
          <a:prstGeom prst="rect">
            <a:avLst/>
          </a:prstGeom>
          <a:noFill/>
        </p:spPr>
        <p:txBody>
          <a:bodyPr wrap="square">
            <a:spAutoFit/>
          </a:bodyPr>
          <a:lstStyle/>
          <a:p>
            <a:r>
              <a:rPr lang="he-IL" sz="8000" dirty="0">
                <a:solidFill>
                  <a:srgbClr val="75325C"/>
                </a:solidFill>
                <a:latin typeface="Calibri Light" panose="020F0302020204030204" pitchFamily="34" charset="0"/>
                <a:cs typeface="Calibri Light" panose="020F0302020204030204" pitchFamily="34" charset="0"/>
              </a:rPr>
              <a:t>2</a:t>
            </a:r>
          </a:p>
        </p:txBody>
      </p:sp>
      <p:sp>
        <p:nvSpPr>
          <p:cNvPr id="6" name="תיבת טקסט 5">
            <a:extLst>
              <a:ext uri="{FF2B5EF4-FFF2-40B4-BE49-F238E27FC236}">
                <a16:creationId xmlns:a16="http://schemas.microsoft.com/office/drawing/2014/main" id="{5C9ECA64-C1C3-FB75-0BD2-8AA0B172DA80}"/>
              </a:ext>
            </a:extLst>
          </p:cNvPr>
          <p:cNvSpPr txBox="1"/>
          <p:nvPr/>
        </p:nvSpPr>
        <p:spPr>
          <a:xfrm>
            <a:off x="10301194" y="2240188"/>
            <a:ext cx="1011718" cy="1323439"/>
          </a:xfrm>
          <a:prstGeom prst="rect">
            <a:avLst/>
          </a:prstGeom>
          <a:noFill/>
        </p:spPr>
        <p:txBody>
          <a:bodyPr wrap="square">
            <a:spAutoFit/>
          </a:bodyPr>
          <a:lstStyle/>
          <a:p>
            <a:r>
              <a:rPr lang="he-IL" sz="8000" dirty="0">
                <a:solidFill>
                  <a:srgbClr val="75325C"/>
                </a:solidFill>
                <a:latin typeface="Calibri Light" panose="020F0302020204030204" pitchFamily="34" charset="0"/>
                <a:cs typeface="Calibri Light" panose="020F0302020204030204" pitchFamily="34" charset="0"/>
              </a:rPr>
              <a:t>1</a:t>
            </a:r>
          </a:p>
        </p:txBody>
      </p:sp>
      <p:sp>
        <p:nvSpPr>
          <p:cNvPr id="11" name="תיבת טקסט 10">
            <a:extLst>
              <a:ext uri="{FF2B5EF4-FFF2-40B4-BE49-F238E27FC236}">
                <a16:creationId xmlns:a16="http://schemas.microsoft.com/office/drawing/2014/main" id="{4B6A3090-BA6D-FCBF-9931-446465CEEB83}"/>
              </a:ext>
            </a:extLst>
          </p:cNvPr>
          <p:cNvSpPr txBox="1"/>
          <p:nvPr/>
        </p:nvSpPr>
        <p:spPr>
          <a:xfrm>
            <a:off x="0" y="658672"/>
            <a:ext cx="12192000" cy="769441"/>
          </a:xfrm>
          <a:prstGeom prst="rect">
            <a:avLst/>
          </a:prstGeom>
          <a:noFill/>
        </p:spPr>
        <p:txBody>
          <a:bodyPr wrap="square">
            <a:spAutoFit/>
          </a:bodyPr>
          <a:lstStyle/>
          <a:p>
            <a:pPr algn="ctr"/>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20" name="תיבת טקסט 19">
            <a:extLst>
              <a:ext uri="{FF2B5EF4-FFF2-40B4-BE49-F238E27FC236}">
                <a16:creationId xmlns:a16="http://schemas.microsoft.com/office/drawing/2014/main" id="{E38E6022-2A07-B6E1-4DF6-B6A4F9DB04E0}"/>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spTree>
    <p:extLst>
      <p:ext uri="{BB962C8B-B14F-4D97-AF65-F5344CB8AC3E}">
        <p14:creationId xmlns:p14="http://schemas.microsoft.com/office/powerpoint/2010/main" val="656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88E90AAC-94FF-C672-A73E-05C64B8E7E1E}"/>
              </a:ext>
            </a:extLst>
          </p:cNvPr>
          <p:cNvPicPr>
            <a:picLocks noChangeAspect="1"/>
          </p:cNvPicPr>
          <p:nvPr/>
        </p:nvPicPr>
        <p:blipFill>
          <a:blip r:embed="rId3"/>
          <a:stretch>
            <a:fillRect/>
          </a:stretch>
        </p:blipFill>
        <p:spPr>
          <a:xfrm>
            <a:off x="672" y="0"/>
            <a:ext cx="12190656" cy="6858000"/>
          </a:xfrm>
          <a:prstGeom prst="rect">
            <a:avLst/>
          </a:prstGeom>
        </p:spPr>
      </p:pic>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444411033"/>
              </p:ext>
            </p:extLst>
          </p:nvPr>
        </p:nvGraphicFramePr>
        <p:xfrm>
          <a:off x="1112520" y="1253166"/>
          <a:ext cx="6368675" cy="4351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869987" y="1465450"/>
            <a:ext cx="102362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4" name="תיבת טקסט 3">
            <a:extLst>
              <a:ext uri="{FF2B5EF4-FFF2-40B4-BE49-F238E27FC236}">
                <a16:creationId xmlns:a16="http://schemas.microsoft.com/office/drawing/2014/main" id="{1A28A0B0-EC1D-EAEA-43A3-25C41B49C447}"/>
              </a:ext>
            </a:extLst>
          </p:cNvPr>
          <p:cNvSpPr txBox="1"/>
          <p:nvPr/>
        </p:nvSpPr>
        <p:spPr>
          <a:xfrm>
            <a:off x="7122514" y="2444263"/>
            <a:ext cx="3083560" cy="1938992"/>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התפתחות היסטורית: </a:t>
            </a:r>
            <a:r>
              <a:rPr lang="he-IL" sz="2000" dirty="0">
                <a:solidFill>
                  <a:srgbClr val="75325C"/>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75325C"/>
                </a:solidFill>
                <a:effectLst/>
                <a:latin typeface="Calibri Light" panose="020F0302020204030204" pitchFamily="34" charset="0"/>
                <a:cs typeface="Calibri Light" panose="020F0302020204030204" pitchFamily="34" charset="0"/>
              </a:rPr>
            </a:br>
            <a:endParaRPr lang="he-IL" sz="2000" dirty="0">
              <a:solidFill>
                <a:srgbClr val="75325C"/>
              </a:solidFill>
              <a:effectLst/>
              <a:latin typeface="Calibri Light" panose="020F0302020204030204" pitchFamily="34" charset="0"/>
              <a:cs typeface="Calibri Light" panose="020F0302020204030204" pitchFamily="34" charset="0"/>
            </a:endParaRPr>
          </a:p>
          <a:p>
            <a:pPr rtl="0"/>
            <a:endParaRPr lang="he-IL" sz="2000" dirty="0">
              <a:solidFill>
                <a:srgbClr val="75325C"/>
              </a:solidFill>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30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תמונה 19">
            <a:extLst>
              <a:ext uri="{FF2B5EF4-FFF2-40B4-BE49-F238E27FC236}">
                <a16:creationId xmlns:a16="http://schemas.microsoft.com/office/drawing/2014/main" id="{1C1425E4-F3D5-9344-E865-3400711BEEC5}"/>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380820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3979449685"/>
              </p:ext>
            </p:extLst>
          </p:nvPr>
        </p:nvGraphicFramePr>
        <p:xfrm>
          <a:off x="2241923" y="1343379"/>
          <a:ext cx="7708153" cy="5266922"/>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468313" y="529334"/>
            <a:ext cx="102362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7269480" y="6400797"/>
            <a:ext cx="301154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21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F90A3EBC-5E47-BB31-88C4-FA049ADCD01B}"/>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spTree>
    <p:extLst>
      <p:ext uri="{BB962C8B-B14F-4D97-AF65-F5344CB8AC3E}">
        <p14:creationId xmlns:p14="http://schemas.microsoft.com/office/powerpoint/2010/main" val="138794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pic>
        <p:nvPicPr>
          <p:cNvPr id="3" name="תמונה 2">
            <a:extLst>
              <a:ext uri="{FF2B5EF4-FFF2-40B4-BE49-F238E27FC236}">
                <a16:creationId xmlns:a16="http://schemas.microsoft.com/office/drawing/2014/main" id="{4496473F-5462-ECB1-ABDB-C7027A2E6787}"/>
              </a:ext>
            </a:extLst>
          </p:cNvPr>
          <p:cNvPicPr>
            <a:picLocks noChangeAspect="1"/>
          </p:cNvPicPr>
          <p:nvPr/>
        </p:nvPicPr>
        <p:blipFill>
          <a:blip r:embed="rId3"/>
          <a:stretch>
            <a:fillRect/>
          </a:stretch>
        </p:blipFill>
        <p:spPr>
          <a:xfrm>
            <a:off x="672" y="0"/>
            <a:ext cx="12190656" cy="6858000"/>
          </a:xfrm>
          <a:prstGeom prst="rect">
            <a:avLst/>
          </a:prstGeom>
        </p:spPr>
      </p:pic>
    </p:spTree>
    <p:extLst>
      <p:ext uri="{BB962C8B-B14F-4D97-AF65-F5344CB8AC3E}">
        <p14:creationId xmlns:p14="http://schemas.microsoft.com/office/powerpoint/2010/main" val="1783279206"/>
      </p:ext>
    </p:extLst>
  </p:cSld>
  <p:clrMapOvr>
    <a:masterClrMapping/>
  </p:clrMapOvr>
</p:sld>
</file>

<file path=ppt/theme/theme1.xml><?xml version="1.0" encoding="utf-8"?>
<a:theme xmlns:a="http://schemas.openxmlformats.org/drawingml/2006/main" name="ערכת נושא Office">
  <a:themeElements>
    <a:clrScheme name="מותאם אישית 5">
      <a:dk1>
        <a:srgbClr val="000000"/>
      </a:dk1>
      <a:lt1>
        <a:srgbClr val="FFFFFF"/>
      </a:lt1>
      <a:dk2>
        <a:srgbClr val="44546A"/>
      </a:dk2>
      <a:lt2>
        <a:srgbClr val="E7E6E6"/>
      </a:lt2>
      <a:accent1>
        <a:srgbClr val="75325B"/>
      </a:accent1>
      <a:accent2>
        <a:srgbClr val="50A781"/>
      </a:accent2>
      <a:accent3>
        <a:srgbClr val="D8AF5C"/>
      </a:accent3>
      <a:accent4>
        <a:srgbClr val="2B819B"/>
      </a:accent4>
      <a:accent5>
        <a:srgbClr val="83151E"/>
      </a:accent5>
      <a:accent6>
        <a:srgbClr val="873B70"/>
      </a:accent6>
      <a:hlink>
        <a:srgbClr val="50A781"/>
      </a:hlink>
      <a:folHlink>
        <a:srgbClr val="7532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{83CDC9D4-0014-B14D-ADB7-C2D46441B754}tf10001123</Template>
  <TotalTime>271</TotalTime>
  <Words>222</Words>
  <Application>Microsoft Office PowerPoint</Application>
  <PresentationFormat>מסך רחב</PresentationFormat>
  <Paragraphs>23</Paragraphs>
  <Slides>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8</vt:i4>
      </vt:variant>
    </vt:vector>
  </HeadingPairs>
  <TitlesOfParts>
    <vt:vector size="12"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מוריה-יעל בשן (סטודנט)</dc:creator>
  <cp:lastModifiedBy>ענבל שצרנסקי</cp:lastModifiedBy>
  <cp:revision>6</cp:revision>
  <dcterms:created xsi:type="dcterms:W3CDTF">2023-06-12T09:25:50Z</dcterms:created>
  <dcterms:modified xsi:type="dcterms:W3CDTF">2024-01-23T10:50:13Z</dcterms:modified>
</cp:coreProperties>
</file>